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0" r:id="rId2"/>
    <p:sldId id="259" r:id="rId3"/>
    <p:sldId id="261" r:id="rId4"/>
    <p:sldId id="269" r:id="rId5"/>
    <p:sldId id="263" r:id="rId6"/>
    <p:sldId id="264" r:id="rId7"/>
    <p:sldId id="265" r:id="rId8"/>
    <p:sldId id="266" r:id="rId9"/>
    <p:sldId id="267" r:id="rId10"/>
    <p:sldId id="268" r:id="rId11"/>
    <p:sldId id="270" r:id="rId12"/>
    <p:sldId id="271" r:id="rId13"/>
    <p:sldId id="272" r:id="rId14"/>
    <p:sldId id="274" r:id="rId15"/>
    <p:sldId id="275"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p:cViewPr varScale="1">
        <p:scale>
          <a:sx n="101" d="100"/>
          <a:sy n="101" d="100"/>
        </p:scale>
        <p:origin x="194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8FD782-0B9C-4643-BDFC-12A65FD90C93}" type="datetimeFigureOut">
              <a:rPr lang="en-CA" smtClean="0"/>
              <a:t>2022-10-13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B938C6-10D1-4D01-9058-4036D8F9F70E}" type="slidenum">
              <a:rPr lang="en-CA" smtClean="0"/>
              <a:t>‹#›</a:t>
            </a:fld>
            <a:endParaRPr lang="en-CA"/>
          </a:p>
        </p:txBody>
      </p:sp>
    </p:spTree>
    <p:extLst>
      <p:ext uri="{BB962C8B-B14F-4D97-AF65-F5344CB8AC3E}">
        <p14:creationId xmlns:p14="http://schemas.microsoft.com/office/powerpoint/2010/main" val="3358129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91D1-47B1-4257-B126-7F97CDD21F8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CA" dirty="0"/>
          </a:p>
        </p:txBody>
      </p:sp>
      <p:sp>
        <p:nvSpPr>
          <p:cNvPr id="3" name="Slide Number Placeholder 2">
            <a:extLst>
              <a:ext uri="{FF2B5EF4-FFF2-40B4-BE49-F238E27FC236}">
                <a16:creationId xmlns:a16="http://schemas.microsoft.com/office/drawing/2014/main" id="{A13E42C5-EAC7-4874-ADC9-7AE5EA5CEB5D}"/>
              </a:ext>
            </a:extLst>
          </p:cNvPr>
          <p:cNvSpPr>
            <a:spLocks noGrp="1"/>
          </p:cNvSpPr>
          <p:nvPr>
            <p:ph type="sldNum" sz="quarter" idx="10"/>
          </p:nvPr>
        </p:nvSpPr>
        <p:spPr/>
        <p:txBody>
          <a:body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291077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600" y="4302422"/>
            <a:ext cx="5904656"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971600" y="1274637"/>
            <a:ext cx="5904656" cy="2954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971600" y="4869160"/>
            <a:ext cx="590465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257333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488832" cy="1084982"/>
          </a:xfrm>
        </p:spPr>
        <p:txBody>
          <a:bodyPr/>
          <a:lstStyle/>
          <a:p>
            <a:r>
              <a:rPr lang="en-US"/>
              <a:t>Click to edit Master title style</a:t>
            </a:r>
            <a:endParaRPr lang="en-CA" dirty="0"/>
          </a:p>
        </p:txBody>
      </p:sp>
      <p:sp>
        <p:nvSpPr>
          <p:cNvPr id="3" name="Vertical Text Placeholder 2"/>
          <p:cNvSpPr>
            <a:spLocks noGrp="1"/>
          </p:cNvSpPr>
          <p:nvPr>
            <p:ph type="body" orient="vert" idx="1"/>
          </p:nvPr>
        </p:nvSpPr>
        <p:spPr>
          <a:xfrm>
            <a:off x="827584" y="2464296"/>
            <a:ext cx="7488832" cy="29089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37172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4208" y="1340769"/>
            <a:ext cx="1944216" cy="4104456"/>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971601" y="1340769"/>
            <a:ext cx="5328592" cy="4104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314114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27584" y="1700808"/>
            <a:ext cx="7416824" cy="3312368"/>
          </a:xfrm>
        </p:spPr>
        <p:txBody>
          <a:bodyPr>
            <a:normAutofit/>
          </a:bodyPr>
          <a:lstStyle>
            <a:lvl1pPr marL="0" indent="0">
              <a:lnSpc>
                <a:spcPct val="100000"/>
              </a:lnSpc>
              <a:buFontTx/>
              <a:buNone/>
              <a:defRPr sz="5400" baseline="0">
                <a:solidFill>
                  <a:schemeClr val="bg1"/>
                </a:solidFill>
              </a:defRPr>
            </a:lvl1pPr>
          </a:lstStyle>
          <a:p>
            <a:pPr lvl="0"/>
            <a:r>
              <a:rPr lang="en-US" dirty="0"/>
              <a:t>Click to Add Title</a:t>
            </a:r>
            <a:endParaRPr lang="en-CA" dirty="0"/>
          </a:p>
        </p:txBody>
      </p:sp>
    </p:spTree>
    <p:extLst>
      <p:ext uri="{BB962C8B-B14F-4D97-AF65-F5344CB8AC3E}">
        <p14:creationId xmlns:p14="http://schemas.microsoft.com/office/powerpoint/2010/main" val="70516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632848" cy="1084982"/>
          </a:xfrm>
        </p:spPr>
        <p:txBody>
          <a:bodyPr>
            <a:normAutofit/>
          </a:bodyPr>
          <a:lstStyle>
            <a:lvl1pPr algn="l">
              <a:defRPr sz="4200">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827584" y="2464297"/>
            <a:ext cx="7632848" cy="2692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12"/>
          </p:nvPr>
        </p:nvSpPr>
        <p:spPr/>
        <p:txBody>
          <a:bodyPr/>
          <a:lstStyle>
            <a:lvl1pPr>
              <a:defRPr sz="1200">
                <a:solidFill>
                  <a:schemeClr val="bg1">
                    <a:lumMod val="75000"/>
                  </a:schemeClr>
                </a:solidFill>
              </a:defRPr>
            </a:lvl1p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18135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421977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681256" cy="1084982"/>
          </a:xfrm>
        </p:spPr>
        <p:txBody>
          <a:bodyPr/>
          <a:lstStyle/>
          <a:p>
            <a:r>
              <a:rPr lang="en-US"/>
              <a:t>Click to edit Master title style</a:t>
            </a:r>
            <a:endParaRPr lang="en-CA"/>
          </a:p>
        </p:txBody>
      </p:sp>
      <p:sp>
        <p:nvSpPr>
          <p:cNvPr id="3" name="Content Placeholder 2"/>
          <p:cNvSpPr>
            <a:spLocks noGrp="1"/>
          </p:cNvSpPr>
          <p:nvPr>
            <p:ph sz="half" idx="1"/>
          </p:nvPr>
        </p:nvSpPr>
        <p:spPr>
          <a:xfrm>
            <a:off x="827584" y="2420888"/>
            <a:ext cx="3744416" cy="3196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02560" y="2420888"/>
            <a:ext cx="3729880" cy="3196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429060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488832" cy="1084982"/>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827584" y="2507928"/>
            <a:ext cx="3669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3284984"/>
            <a:ext cx="3669804" cy="223224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4645025" y="2507928"/>
            <a:ext cx="36713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284985"/>
            <a:ext cx="3671391" cy="22322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78668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7584" y="1196752"/>
            <a:ext cx="7859216" cy="1084982"/>
          </a:xfrm>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22562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173125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3008313" cy="936104"/>
          </a:xfrm>
        </p:spPr>
        <p:txBody>
          <a:bodyPr anchor="b"/>
          <a:lstStyle>
            <a:lvl1pPr algn="l">
              <a:defRPr sz="2000" b="1"/>
            </a:lvl1pPr>
          </a:lstStyle>
          <a:p>
            <a:r>
              <a:rPr lang="en-US"/>
              <a:t>Click to edit Master title style</a:t>
            </a:r>
            <a:endParaRPr lang="en-CA" dirty="0"/>
          </a:p>
        </p:txBody>
      </p:sp>
      <p:sp>
        <p:nvSpPr>
          <p:cNvPr id="3" name="Content Placeholder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2420888"/>
            <a:ext cx="3008313" cy="370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46825A-5BBC-4DA0-8EAA-FC3E63ED483E}" type="slidenum">
              <a:rPr lang="en-CA" smtClean="0"/>
              <a:t>‹#›</a:t>
            </a:fld>
            <a:endParaRPr lang="en-CA"/>
          </a:p>
        </p:txBody>
      </p:sp>
    </p:spTree>
    <p:extLst>
      <p:ext uri="{BB962C8B-B14F-4D97-AF65-F5344CB8AC3E}">
        <p14:creationId xmlns:p14="http://schemas.microsoft.com/office/powerpoint/2010/main" val="370751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96752"/>
            <a:ext cx="8229600" cy="1084982"/>
          </a:xfrm>
          <a:prstGeom prst="rect">
            <a:avLst/>
          </a:prstGeom>
        </p:spPr>
        <p:txBody>
          <a:bodyPr vert="horz" lIns="91440" tIns="45720" rIns="91440" bIns="45720" rtlCol="0" anchor="ctr">
            <a:normAutofit/>
          </a:bodyPr>
          <a:lstStyle/>
          <a:p>
            <a:endParaRPr lang="en-CA" dirty="0"/>
          </a:p>
        </p:txBody>
      </p:sp>
      <p:sp>
        <p:nvSpPr>
          <p:cNvPr id="3" name="Text Placeholder 2"/>
          <p:cNvSpPr>
            <a:spLocks noGrp="1"/>
          </p:cNvSpPr>
          <p:nvPr>
            <p:ph type="body" idx="1"/>
          </p:nvPr>
        </p:nvSpPr>
        <p:spPr>
          <a:xfrm>
            <a:off x="457200" y="2464297"/>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5"/>
          <p:cNvSpPr>
            <a:spLocks noGrp="1"/>
          </p:cNvSpPr>
          <p:nvPr>
            <p:ph type="sldNum" sz="quarter" idx="4"/>
          </p:nvPr>
        </p:nvSpPr>
        <p:spPr>
          <a:xfrm>
            <a:off x="457200" y="6381328"/>
            <a:ext cx="909464" cy="365125"/>
          </a:xfrm>
          <a:prstGeom prst="rect">
            <a:avLst/>
          </a:prstGeom>
        </p:spPr>
        <p:txBody>
          <a:bodyPr vert="horz" lIns="91440" tIns="45720" rIns="91440" bIns="45720" rtlCol="0" anchor="ctr"/>
          <a:lstStyle>
            <a:lvl1pPr algn="l">
              <a:defRPr sz="1200">
                <a:solidFill>
                  <a:schemeClr val="bg1">
                    <a:lumMod val="75000"/>
                  </a:schemeClr>
                </a:solidFill>
                <a:latin typeface="Arial" panose="020B0604020202020204" pitchFamily="34" charset="0"/>
                <a:cs typeface="Arial" panose="020B0604020202020204" pitchFamily="34" charset="0"/>
              </a:defRPr>
            </a:lvl1pPr>
          </a:lstStyle>
          <a:p>
            <a:fld id="{FB46825A-5BBC-4DA0-8EAA-FC3E63ED483E}" type="slidenum">
              <a:rPr lang="en-CA" smtClean="0"/>
              <a:pPr/>
              <a:t>‹#›</a:t>
            </a:fld>
            <a:endParaRPr lang="en-CA" dirty="0"/>
          </a:p>
        </p:txBody>
      </p:sp>
    </p:spTree>
    <p:extLst>
      <p:ext uri="{BB962C8B-B14F-4D97-AF65-F5344CB8AC3E}">
        <p14:creationId xmlns:p14="http://schemas.microsoft.com/office/powerpoint/2010/main" val="313962522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ventbrite.ca/e/stand-for-education-public-rally-charter-bus-registration-tickets-420534749757" TargetMode="Externa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71F0-1625-40BC-A1ED-D60B5E840D1F}"/>
              </a:ext>
            </a:extLst>
          </p:cNvPr>
          <p:cNvSpPr>
            <a:spLocks noGrp="1"/>
          </p:cNvSpPr>
          <p:nvPr>
            <p:ph type="title"/>
          </p:nvPr>
        </p:nvSpPr>
        <p:spPr/>
        <p:txBody>
          <a:bodyPr/>
          <a:lstStyle/>
          <a:p>
            <a:endParaRPr lang="en-CA"/>
          </a:p>
        </p:txBody>
      </p:sp>
      <p:pic>
        <p:nvPicPr>
          <p:cNvPr id="8" name="Picture 7" descr="Text&#10;&#10;Description automatically generated">
            <a:extLst>
              <a:ext uri="{FF2B5EF4-FFF2-40B4-BE49-F238E27FC236}">
                <a16:creationId xmlns:a16="http://schemas.microsoft.com/office/drawing/2014/main" id="{809F15A3-4457-76BF-32CE-58FA03DF8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9144000" cy="5472607"/>
          </a:xfrm>
          <a:prstGeom prst="rect">
            <a:avLst/>
          </a:prstGeom>
        </p:spPr>
      </p:pic>
      <p:sp>
        <p:nvSpPr>
          <p:cNvPr id="9" name="Rectangle: Rounded Corners 8">
            <a:extLst>
              <a:ext uri="{FF2B5EF4-FFF2-40B4-BE49-F238E27FC236}">
                <a16:creationId xmlns:a16="http://schemas.microsoft.com/office/drawing/2014/main" id="{09D8660E-A268-418F-4300-290BC350032D}"/>
              </a:ext>
            </a:extLst>
          </p:cNvPr>
          <p:cNvSpPr/>
          <p:nvPr/>
        </p:nvSpPr>
        <p:spPr>
          <a:xfrm>
            <a:off x="6012160" y="3717032"/>
            <a:ext cx="2808312" cy="22322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23679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628650" y="365760"/>
            <a:ext cx="7886700" cy="1325563"/>
          </a:xfrm>
        </p:spPr>
        <p:txBody>
          <a:bodyPr>
            <a:normAutofit/>
          </a:bodyPr>
          <a:lstStyle/>
          <a:p>
            <a:r>
              <a:rPr lang="en-US">
                <a:solidFill>
                  <a:srgbClr val="FFFFFF"/>
                </a:solidFill>
              </a:rPr>
              <a:t>What can you do?</a:t>
            </a:r>
            <a:endParaRPr lang="en-CA">
              <a:solidFill>
                <a:srgbClr val="FFFFFF"/>
              </a:solidFill>
            </a:endParaRPr>
          </a:p>
        </p:txBody>
      </p:sp>
      <p:pic>
        <p:nvPicPr>
          <p:cNvPr id="5" name="Picture 4">
            <a:extLst>
              <a:ext uri="{FF2B5EF4-FFF2-40B4-BE49-F238E27FC236}">
                <a16:creationId xmlns:a16="http://schemas.microsoft.com/office/drawing/2014/main" id="{1143604E-EB2D-F9C6-4298-C0E2B0795409}"/>
              </a:ext>
            </a:extLst>
          </p:cNvPr>
          <p:cNvPicPr>
            <a:picLocks noChangeAspect="1"/>
          </p:cNvPicPr>
          <p:nvPr/>
        </p:nvPicPr>
        <p:blipFill rotWithShape="1">
          <a:blip r:embed="rId2"/>
          <a:srcRect l="11341" r="14437" b="-2"/>
          <a:stretch/>
        </p:blipFill>
        <p:spPr>
          <a:xfrm>
            <a:off x="630936" y="2276857"/>
            <a:ext cx="3761613" cy="3900106"/>
          </a:xfrm>
          <a:prstGeom prst="rect">
            <a:avLst/>
          </a:prstGeom>
        </p:spPr>
      </p:pic>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4751452" y="2276857"/>
            <a:ext cx="3761613" cy="3900106"/>
          </a:xfrm>
        </p:spPr>
        <p:txBody>
          <a:bodyPr anchor="ctr">
            <a:normAutofit/>
          </a:bodyPr>
          <a:lstStyle/>
          <a:p>
            <a:pPr marL="0" indent="0" algn="ctr">
              <a:buNone/>
            </a:pPr>
            <a:r>
              <a:rPr lang="en-US" sz="4000" dirty="0"/>
              <a:t>talk to your colleagues</a:t>
            </a:r>
          </a:p>
          <a:p>
            <a:pPr marL="0" indent="0">
              <a:buNone/>
            </a:pPr>
            <a:endParaRPr lang="en-CA" sz="1900" dirty="0"/>
          </a:p>
        </p:txBody>
      </p:sp>
    </p:spTree>
    <p:extLst>
      <p:ext uri="{BB962C8B-B14F-4D97-AF65-F5344CB8AC3E}">
        <p14:creationId xmlns:p14="http://schemas.microsoft.com/office/powerpoint/2010/main" val="187204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628650" y="585216"/>
            <a:ext cx="7886700" cy="1325563"/>
          </a:xfrm>
        </p:spPr>
        <p:txBody>
          <a:bodyPr>
            <a:normAutofit/>
          </a:bodyPr>
          <a:lstStyle/>
          <a:p>
            <a:r>
              <a:rPr lang="en-US">
                <a:solidFill>
                  <a:schemeClr val="bg1"/>
                </a:solidFill>
              </a:rPr>
              <a:t>What can you do?</a:t>
            </a:r>
            <a:endParaRPr lang="en-CA">
              <a:solidFill>
                <a:schemeClr val="bg1"/>
              </a:solidFill>
            </a:endParaRPr>
          </a:p>
        </p:txBody>
      </p:sp>
      <p:pic>
        <p:nvPicPr>
          <p:cNvPr id="3" name="Picture 2">
            <a:extLst>
              <a:ext uri="{FF2B5EF4-FFF2-40B4-BE49-F238E27FC236}">
                <a16:creationId xmlns:a16="http://schemas.microsoft.com/office/drawing/2014/main" id="{CABCAEC3-0AC5-B7D3-A26D-A716A92E5183}"/>
              </a:ext>
            </a:extLst>
          </p:cNvPr>
          <p:cNvPicPr>
            <a:picLocks noChangeAspect="1"/>
          </p:cNvPicPr>
          <p:nvPr/>
        </p:nvPicPr>
        <p:blipFill rotWithShape="1">
          <a:blip r:embed="rId2"/>
          <a:srcRect t="10046" r="-2" b="11696"/>
          <a:stretch/>
        </p:blipFill>
        <p:spPr>
          <a:xfrm>
            <a:off x="630936" y="2516777"/>
            <a:ext cx="4677156" cy="3660185"/>
          </a:xfrm>
          <a:prstGeom prst="rect">
            <a:avLst/>
          </a:prstGeom>
        </p:spPr>
      </p:pic>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5660136" y="2516777"/>
            <a:ext cx="2852928" cy="3660185"/>
          </a:xfrm>
        </p:spPr>
        <p:txBody>
          <a:bodyPr anchor="ctr">
            <a:normAutofit/>
          </a:bodyPr>
          <a:lstStyle/>
          <a:p>
            <a:pPr marL="0" indent="0">
              <a:buNone/>
            </a:pPr>
            <a:r>
              <a:rPr lang="en-US" sz="1900"/>
              <a:t>Talk to parents – especially those on your school council </a:t>
            </a:r>
          </a:p>
          <a:p>
            <a:pPr marL="0" indent="0">
              <a:buNone/>
            </a:pPr>
            <a:r>
              <a:rPr lang="en-US" sz="1900"/>
              <a:t>This rally is co-sponsored by the Alberta School Councils Assocaiton </a:t>
            </a:r>
            <a:endParaRPr lang="en-CA" sz="1900"/>
          </a:p>
        </p:txBody>
      </p:sp>
    </p:spTree>
    <p:extLst>
      <p:ext uri="{BB962C8B-B14F-4D97-AF65-F5344CB8AC3E}">
        <p14:creationId xmlns:p14="http://schemas.microsoft.com/office/powerpoint/2010/main" val="227046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lnSpc>
                <a:spcPct val="90000"/>
              </a:lnSpc>
            </a:pPr>
            <a:r>
              <a:rPr lang="en-US" kern="1200">
                <a:solidFill>
                  <a:srgbClr val="FFFFFF"/>
                </a:solidFill>
                <a:latin typeface="+mj-lt"/>
                <a:ea typeface="+mj-ea"/>
                <a:cs typeface="+mj-cs"/>
              </a:rPr>
              <a:t>What can you do?</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505677" y="4170501"/>
            <a:ext cx="2743200" cy="1525597"/>
          </a:xfrm>
        </p:spPr>
        <p:txBody>
          <a:bodyPr vert="horz" lIns="91440" tIns="45720" rIns="91440" bIns="45720" rtlCol="0">
            <a:normAutofit/>
          </a:bodyPr>
          <a:lstStyle/>
          <a:p>
            <a:pPr marL="0" indent="0" algn="ctr">
              <a:lnSpc>
                <a:spcPct val="90000"/>
              </a:lnSpc>
              <a:spcBef>
                <a:spcPts val="1000"/>
              </a:spcBef>
              <a:buNone/>
            </a:pPr>
            <a:r>
              <a:rPr lang="en-US" sz="1700" kern="1200">
                <a:solidFill>
                  <a:srgbClr val="FFFFFF"/>
                </a:solidFill>
                <a:latin typeface="+mn-lt"/>
                <a:ea typeface="+mn-ea"/>
                <a:cs typeface="+mn-cs"/>
              </a:rPr>
              <a:t>Register to attend at Standforeducation.ca and encourage others to do so as well </a:t>
            </a:r>
          </a:p>
        </p:txBody>
      </p:sp>
      <p:cxnSp>
        <p:nvCxnSpPr>
          <p:cNvPr id="24" name="Straight Connector 2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6ABED58C-FB93-2E40-FD0B-1343EFEBFC81}"/>
              </a:ext>
            </a:extLst>
          </p:cNvPr>
          <p:cNvPicPr>
            <a:picLocks noChangeAspect="1"/>
          </p:cNvPicPr>
          <p:nvPr/>
        </p:nvPicPr>
        <p:blipFill>
          <a:blip r:embed="rId2"/>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175036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2" name="Group 31">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6858001"/>
            <a:chOff x="7467600" y="0"/>
            <a:chExt cx="4724400" cy="6858000"/>
          </a:xfrm>
        </p:grpSpPr>
        <p:sp>
          <p:nvSpPr>
            <p:cNvPr id="33" name="Rectangle 32">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197"/>
            <a:ext cx="8458200" cy="5943606"/>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5036343" y="1676401"/>
            <a:ext cx="3371850" cy="2286002"/>
          </a:xfrm>
        </p:spPr>
        <p:txBody>
          <a:bodyPr vert="horz" lIns="91440" tIns="45720" rIns="91440" bIns="45720" rtlCol="0" anchor="t">
            <a:normAutofit/>
          </a:bodyPr>
          <a:lstStyle/>
          <a:p>
            <a:pPr>
              <a:lnSpc>
                <a:spcPct val="90000"/>
              </a:lnSpc>
            </a:pPr>
            <a:r>
              <a:rPr lang="en-US" kern="1200" dirty="0">
                <a:solidFill>
                  <a:schemeClr val="tx1"/>
                </a:solidFill>
                <a:latin typeface="+mj-lt"/>
                <a:ea typeface="+mj-ea"/>
                <a:cs typeface="+mj-cs"/>
              </a:rPr>
              <a:t>What can you do?</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5036343" y="4267200"/>
            <a:ext cx="3371850" cy="914400"/>
          </a:xfrm>
        </p:spPr>
        <p:txBody>
          <a:bodyPr vert="horz" lIns="91440" tIns="45720" rIns="91440" bIns="45720" rtlCol="0">
            <a:normAutofit/>
          </a:bodyPr>
          <a:lstStyle/>
          <a:p>
            <a:pPr marL="0" indent="0">
              <a:lnSpc>
                <a:spcPct val="90000"/>
              </a:lnSpc>
              <a:spcBef>
                <a:spcPts val="1000"/>
              </a:spcBef>
              <a:buNone/>
            </a:pPr>
            <a:r>
              <a:rPr lang="en-US" sz="2200" kern="1200">
                <a:solidFill>
                  <a:schemeClr val="tx1">
                    <a:alpha val="55000"/>
                  </a:schemeClr>
                </a:solidFill>
                <a:latin typeface="+mn-lt"/>
                <a:ea typeface="+mn-ea"/>
                <a:cs typeface="+mn-cs"/>
              </a:rPr>
              <a:t>Share the rally information on social media </a:t>
            </a:r>
          </a:p>
        </p:txBody>
      </p:sp>
      <p:pic>
        <p:nvPicPr>
          <p:cNvPr id="3" name="Picture 2">
            <a:extLst>
              <a:ext uri="{FF2B5EF4-FFF2-40B4-BE49-F238E27FC236}">
                <a16:creationId xmlns:a16="http://schemas.microsoft.com/office/drawing/2014/main" id="{4E263DD6-687D-FFBE-24C4-0681C65A7AF6}"/>
              </a:ext>
            </a:extLst>
          </p:cNvPr>
          <p:cNvPicPr>
            <a:picLocks noChangeAspect="1"/>
          </p:cNvPicPr>
          <p:nvPr/>
        </p:nvPicPr>
        <p:blipFill>
          <a:blip r:embed="rId2"/>
          <a:stretch>
            <a:fillRect/>
          </a:stretch>
        </p:blipFill>
        <p:spPr>
          <a:xfrm>
            <a:off x="735805" y="2450875"/>
            <a:ext cx="3493295" cy="1956245"/>
          </a:xfrm>
          <a:prstGeom prst="rect">
            <a:avLst/>
          </a:prstGeom>
        </p:spPr>
      </p:pic>
    </p:spTree>
    <p:extLst>
      <p:ext uri="{BB962C8B-B14F-4D97-AF65-F5344CB8AC3E}">
        <p14:creationId xmlns:p14="http://schemas.microsoft.com/office/powerpoint/2010/main" val="89220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4670889" y="824720"/>
            <a:ext cx="3604497" cy="1297115"/>
          </a:xfrm>
        </p:spPr>
        <p:txBody>
          <a:bodyPr vert="horz" lIns="91440" tIns="45720" rIns="91440" bIns="45720" rtlCol="0" anchor="t">
            <a:normAutofit/>
          </a:bodyPr>
          <a:lstStyle/>
          <a:p>
            <a:pPr>
              <a:lnSpc>
                <a:spcPct val="90000"/>
              </a:lnSpc>
            </a:pPr>
            <a:r>
              <a:rPr lang="en-US" sz="3500" kern="1200" dirty="0">
                <a:solidFill>
                  <a:schemeClr val="tx2"/>
                </a:solidFill>
                <a:latin typeface="+mj-lt"/>
                <a:ea typeface="+mj-ea"/>
                <a:cs typeface="+mj-cs"/>
              </a:rPr>
              <a:t>What can you do?</a:t>
            </a:r>
          </a:p>
        </p:txBody>
      </p:sp>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4909497" y="2420888"/>
            <a:ext cx="3945424" cy="2426661"/>
          </a:xfrm>
        </p:spPr>
        <p:txBody>
          <a:bodyPr vert="horz" lIns="91440" tIns="45720" rIns="91440" bIns="45720" rtlCol="0" anchor="b">
            <a:normAutofit/>
          </a:bodyPr>
          <a:lstStyle/>
          <a:p>
            <a:pPr marL="0" indent="0">
              <a:lnSpc>
                <a:spcPct val="90000"/>
              </a:lnSpc>
              <a:spcBef>
                <a:spcPts val="1000"/>
              </a:spcBef>
              <a:buNone/>
            </a:pPr>
            <a:r>
              <a:rPr lang="en-US" sz="3600" kern="1200" dirty="0">
                <a:solidFill>
                  <a:schemeClr val="tx2"/>
                </a:solidFill>
                <a:latin typeface="+mn-lt"/>
                <a:ea typeface="+mn-ea"/>
                <a:cs typeface="+mn-cs"/>
              </a:rPr>
              <a:t>Make a Tik Tok video about why you are attending – watch it go viral…</a:t>
            </a:r>
          </a:p>
        </p:txBody>
      </p:sp>
      <p:pic>
        <p:nvPicPr>
          <p:cNvPr id="6" name="Picture 5">
            <a:extLst>
              <a:ext uri="{FF2B5EF4-FFF2-40B4-BE49-F238E27FC236}">
                <a16:creationId xmlns:a16="http://schemas.microsoft.com/office/drawing/2014/main" id="{D3A666C7-CB45-0EEA-01B2-C7E09B07354A}"/>
              </a:ext>
            </a:extLst>
          </p:cNvPr>
          <p:cNvPicPr>
            <a:picLocks noChangeAspect="1"/>
          </p:cNvPicPr>
          <p:nvPr/>
        </p:nvPicPr>
        <p:blipFill>
          <a:blip r:embed="rId2"/>
          <a:stretch>
            <a:fillRect/>
          </a:stretch>
        </p:blipFill>
        <p:spPr>
          <a:xfrm>
            <a:off x="255352" y="3016430"/>
            <a:ext cx="3106320" cy="1739539"/>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1" name="Group 3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32" name="Freeform: Shape 3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8500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199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09505C-6C01-C939-3F6C-C83B22FDB748}"/>
              </a:ext>
            </a:extLst>
          </p:cNvPr>
          <p:cNvSpPr>
            <a:spLocks noGrp="1"/>
          </p:cNvSpPr>
          <p:nvPr>
            <p:ph type="title"/>
          </p:nvPr>
        </p:nvSpPr>
        <p:spPr>
          <a:xfrm>
            <a:off x="6096742" y="637763"/>
            <a:ext cx="2187269" cy="1627274"/>
          </a:xfrm>
        </p:spPr>
        <p:txBody>
          <a:bodyPr vert="horz" lIns="91440" tIns="45720" rIns="91440" bIns="45720" rtlCol="0" anchor="t">
            <a:normAutofit/>
          </a:bodyPr>
          <a:lstStyle/>
          <a:p>
            <a:r>
              <a:rPr lang="en-US" sz="3500" kern="1200">
                <a:latin typeface="+mj-lt"/>
                <a:ea typeface="+mj-ea"/>
                <a:cs typeface="+mj-cs"/>
              </a:rPr>
              <a:t>What can you do?</a:t>
            </a:r>
          </a:p>
        </p:txBody>
      </p:sp>
      <p:sp>
        <p:nvSpPr>
          <p:cNvPr id="31" name="Rectangle 3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0"/>
            <a:ext cx="565096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722" y="2420200"/>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10;&#10;Description automatically generated">
            <a:extLst>
              <a:ext uri="{FF2B5EF4-FFF2-40B4-BE49-F238E27FC236}">
                <a16:creationId xmlns:a16="http://schemas.microsoft.com/office/drawing/2014/main" id="{6ABED58C-FB93-2E40-FD0B-1343EFEBFC81}"/>
              </a:ext>
            </a:extLst>
          </p:cNvPr>
          <p:cNvPicPr>
            <a:picLocks noChangeAspect="1"/>
          </p:cNvPicPr>
          <p:nvPr/>
        </p:nvPicPr>
        <p:blipFill>
          <a:blip r:embed="rId2"/>
          <a:stretch>
            <a:fillRect/>
          </a:stretch>
        </p:blipFill>
        <p:spPr>
          <a:xfrm>
            <a:off x="866660" y="1279053"/>
            <a:ext cx="4294188" cy="4294188"/>
          </a:xfrm>
          <a:prstGeom prst="rect">
            <a:avLst/>
          </a:prstGeom>
        </p:spPr>
      </p:pic>
      <p:sp>
        <p:nvSpPr>
          <p:cNvPr id="4" name="Content Placeholder 3">
            <a:extLst>
              <a:ext uri="{FF2B5EF4-FFF2-40B4-BE49-F238E27FC236}">
                <a16:creationId xmlns:a16="http://schemas.microsoft.com/office/drawing/2014/main" id="{6A3B2668-878B-5E3F-763E-6E590D798529}"/>
              </a:ext>
            </a:extLst>
          </p:cNvPr>
          <p:cNvSpPr>
            <a:spLocks noGrp="1"/>
          </p:cNvSpPr>
          <p:nvPr>
            <p:ph idx="1"/>
          </p:nvPr>
        </p:nvSpPr>
        <p:spPr>
          <a:xfrm>
            <a:off x="6096702" y="2580828"/>
            <a:ext cx="2651762" cy="3633699"/>
          </a:xfrm>
        </p:spPr>
        <p:txBody>
          <a:bodyPr vert="horz" lIns="91440" tIns="45720" rIns="91440" bIns="45720" rtlCol="0">
            <a:normAutofit/>
          </a:bodyPr>
          <a:lstStyle/>
          <a:p>
            <a:pPr marL="0" indent="0" algn="ctr">
              <a:spcBef>
                <a:spcPts val="1000"/>
              </a:spcBef>
              <a:buNone/>
            </a:pPr>
            <a:r>
              <a:rPr lang="en-US" sz="6000" kern="1200" dirty="0">
                <a:latin typeface="+mn-lt"/>
                <a:ea typeface="+mn-ea"/>
                <a:cs typeface="+mn-cs"/>
              </a:rPr>
              <a:t>Attend the rally </a:t>
            </a:r>
          </a:p>
        </p:txBody>
      </p:sp>
    </p:spTree>
    <p:extLst>
      <p:ext uri="{BB962C8B-B14F-4D97-AF65-F5344CB8AC3E}">
        <p14:creationId xmlns:p14="http://schemas.microsoft.com/office/powerpoint/2010/main" val="70743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E088-E556-38E1-6D4F-F9A8E192496D}"/>
              </a:ext>
            </a:extLst>
          </p:cNvPr>
          <p:cNvSpPr>
            <a:spLocks noGrp="1"/>
          </p:cNvSpPr>
          <p:nvPr>
            <p:ph type="title"/>
          </p:nvPr>
        </p:nvSpPr>
        <p:spPr/>
        <p:txBody>
          <a:bodyPr>
            <a:normAutofit fontScale="90000"/>
          </a:bodyPr>
          <a:lstStyle/>
          <a:p>
            <a:r>
              <a:rPr lang="en-US" dirty="0"/>
              <a:t>For more information about the rally contact your Local President</a:t>
            </a:r>
            <a:endParaRPr lang="en-CA" dirty="0"/>
          </a:p>
        </p:txBody>
      </p:sp>
      <p:pic>
        <p:nvPicPr>
          <p:cNvPr id="5" name="Content Placeholder 4" descr="Text&#10;&#10;Description automatically generated">
            <a:extLst>
              <a:ext uri="{FF2B5EF4-FFF2-40B4-BE49-F238E27FC236}">
                <a16:creationId xmlns:a16="http://schemas.microsoft.com/office/drawing/2014/main" id="{68BA4F36-DCB9-C48B-2F9D-6621EA4356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2420888"/>
            <a:ext cx="4214000" cy="3672408"/>
          </a:xfrm>
        </p:spPr>
      </p:pic>
    </p:spTree>
    <p:extLst>
      <p:ext uri="{BB962C8B-B14F-4D97-AF65-F5344CB8AC3E}">
        <p14:creationId xmlns:p14="http://schemas.microsoft.com/office/powerpoint/2010/main" val="386316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68D8E9-8641-3599-1219-EBB9D15BD030}"/>
              </a:ext>
            </a:extLst>
          </p:cNvPr>
          <p:cNvPicPr>
            <a:picLocks noGrp="1" noChangeAspect="1"/>
          </p:cNvPicPr>
          <p:nvPr>
            <p:ph idx="1"/>
          </p:nvPr>
        </p:nvPicPr>
        <p:blipFill>
          <a:blip r:embed="rId2"/>
          <a:stretch>
            <a:fillRect/>
          </a:stretch>
        </p:blipFill>
        <p:spPr>
          <a:xfrm>
            <a:off x="971600" y="1052736"/>
            <a:ext cx="5184576" cy="5140031"/>
          </a:xfrm>
          <a:prstGeom prst="rect">
            <a:avLst/>
          </a:prstGeom>
        </p:spPr>
      </p:pic>
    </p:spTree>
    <p:extLst>
      <p:ext uri="{BB962C8B-B14F-4D97-AF65-F5344CB8AC3E}">
        <p14:creationId xmlns:p14="http://schemas.microsoft.com/office/powerpoint/2010/main" val="372301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C35A5-CA2F-C4E4-FE1C-7C7A2E7B5F4B}"/>
              </a:ext>
            </a:extLst>
          </p:cNvPr>
          <p:cNvSpPr>
            <a:spLocks noGrp="1"/>
          </p:cNvSpPr>
          <p:nvPr>
            <p:ph type="title"/>
          </p:nvPr>
        </p:nvSpPr>
        <p:spPr>
          <a:xfrm>
            <a:off x="480060" y="4777739"/>
            <a:ext cx="2564242" cy="1412119"/>
          </a:xfrm>
        </p:spPr>
        <p:txBody>
          <a:bodyPr>
            <a:noAutofit/>
          </a:bodyPr>
          <a:lstStyle/>
          <a:p>
            <a:r>
              <a:rPr lang="en-US" sz="3200" dirty="0"/>
              <a:t>Rally for Public Education </a:t>
            </a:r>
            <a:endParaRPr lang="en-CA" sz="3200" dirty="0"/>
          </a:p>
        </p:txBody>
      </p:sp>
      <p:pic>
        <p:nvPicPr>
          <p:cNvPr id="5" name="Content Placeholder 4">
            <a:extLst>
              <a:ext uri="{FF2B5EF4-FFF2-40B4-BE49-F238E27FC236}">
                <a16:creationId xmlns:a16="http://schemas.microsoft.com/office/drawing/2014/main" id="{529594E3-9C4B-CDCC-F5C5-94D80BEA04F5}"/>
              </a:ext>
            </a:extLst>
          </p:cNvPr>
          <p:cNvPicPr>
            <a:picLocks noChangeAspect="1"/>
          </p:cNvPicPr>
          <p:nvPr/>
        </p:nvPicPr>
        <p:blipFill rotWithShape="1">
          <a:blip r:embed="rId2"/>
          <a:srcRect r="5220" b="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679AE48-EDC1-FDEE-F00D-73CF99F52029}"/>
              </a:ext>
            </a:extLst>
          </p:cNvPr>
          <p:cNvSpPr>
            <a:spLocks noGrp="1"/>
          </p:cNvSpPr>
          <p:nvPr>
            <p:ph idx="1"/>
          </p:nvPr>
        </p:nvSpPr>
        <p:spPr>
          <a:xfrm>
            <a:off x="3493786" y="4639755"/>
            <a:ext cx="5542709" cy="2163045"/>
          </a:xfrm>
        </p:spPr>
        <p:txBody>
          <a:bodyPr anchor="ctr">
            <a:normAutofit fontScale="32500" lnSpcReduction="20000"/>
          </a:bodyPr>
          <a:lstStyle/>
          <a:p>
            <a:pPr marL="0" indent="0">
              <a:buNone/>
            </a:pPr>
            <a:r>
              <a:rPr lang="en-CA" sz="4900" dirty="0">
                <a:effectLst/>
                <a:latin typeface="Calibri" panose="020F0502020204030204" pitchFamily="34" charset="0"/>
                <a:ea typeface="Calibri" panose="020F0502020204030204" pitchFamily="34" charset="0"/>
                <a:cs typeface="Calibri" panose="020F0502020204030204" pitchFamily="34" charset="0"/>
              </a:rPr>
              <a:t>Plan to arrive between noon and 12:45 p.m.</a:t>
            </a:r>
            <a:endParaRPr lang="en-CA" sz="4900" dirty="0">
              <a:effectLst/>
              <a:latin typeface="Calibri" panose="020F0502020204030204" pitchFamily="34" charset="0"/>
              <a:ea typeface="Calibri" panose="020F0502020204030204" pitchFamily="34" charset="0"/>
            </a:endParaRPr>
          </a:p>
          <a:p>
            <a:pPr marL="0" indent="0">
              <a:buNone/>
            </a:pPr>
            <a:r>
              <a:rPr lang="en-CA" sz="4900" dirty="0">
                <a:effectLst/>
                <a:latin typeface="Calibri" panose="020F0502020204030204" pitchFamily="34" charset="0"/>
                <a:ea typeface="Calibri" panose="020F0502020204030204" pitchFamily="34" charset="0"/>
                <a:cs typeface="Calibri" panose="020F0502020204030204" pitchFamily="34" charset="0"/>
              </a:rPr>
              <a:t> </a:t>
            </a:r>
            <a:endParaRPr lang="en-CA" sz="4900" dirty="0">
              <a:effectLst/>
              <a:latin typeface="Calibri" panose="020F0502020204030204" pitchFamily="34" charset="0"/>
              <a:ea typeface="Calibri" panose="020F0502020204030204" pitchFamily="34" charset="0"/>
            </a:endParaRPr>
          </a:p>
          <a:p>
            <a:pPr marL="0" indent="0">
              <a:buNone/>
            </a:pPr>
            <a:r>
              <a:rPr lang="en-CA" sz="4900" dirty="0">
                <a:effectLst/>
                <a:latin typeface="Calibri" panose="020F0502020204030204" pitchFamily="34" charset="0"/>
                <a:ea typeface="Calibri" panose="020F0502020204030204" pitchFamily="34" charset="0"/>
                <a:cs typeface="Calibri" panose="020F0502020204030204" pitchFamily="34" charset="0"/>
              </a:rPr>
              <a:t>Listen to live music and enjoy fare from several local food trucks.</a:t>
            </a:r>
            <a:endParaRPr lang="en-CA" sz="4900" dirty="0">
              <a:effectLst/>
              <a:latin typeface="Calibri" panose="020F0502020204030204" pitchFamily="34" charset="0"/>
              <a:ea typeface="Calibri" panose="020F0502020204030204" pitchFamily="34" charset="0"/>
            </a:endParaRPr>
          </a:p>
          <a:p>
            <a:pPr marL="0" indent="0">
              <a:buNone/>
            </a:pPr>
            <a:r>
              <a:rPr lang="en-CA" sz="4900" dirty="0">
                <a:effectLst/>
                <a:latin typeface="Calibri" panose="020F0502020204030204" pitchFamily="34" charset="0"/>
                <a:ea typeface="Calibri" panose="020F0502020204030204" pitchFamily="34" charset="0"/>
                <a:cs typeface="Calibri" panose="020F0502020204030204" pitchFamily="34" charset="0"/>
              </a:rPr>
              <a:t> </a:t>
            </a:r>
            <a:endParaRPr lang="en-CA" sz="4900" dirty="0">
              <a:effectLst/>
              <a:latin typeface="Calibri" panose="020F0502020204030204" pitchFamily="34" charset="0"/>
              <a:ea typeface="Calibri" panose="020F0502020204030204" pitchFamily="34" charset="0"/>
            </a:endParaRPr>
          </a:p>
          <a:p>
            <a:pPr marL="0" indent="0">
              <a:buNone/>
            </a:pPr>
            <a:r>
              <a:rPr lang="en-CA" sz="4900" dirty="0">
                <a:effectLst/>
                <a:latin typeface="Calibri" panose="020F0502020204030204" pitchFamily="34" charset="0"/>
                <a:ea typeface="Calibri" panose="020F0502020204030204" pitchFamily="34" charset="0"/>
                <a:cs typeface="Calibri" panose="020F0502020204030204" pitchFamily="34" charset="0"/>
              </a:rPr>
              <a:t>Sign-making supplies will be available for you to make your own sign, or plan to pick up one of the Stand for Education lawn signs to hold during the rally. </a:t>
            </a:r>
            <a:endParaRPr lang="en-CA" sz="4900" dirty="0">
              <a:effectLst/>
              <a:latin typeface="Calibri" panose="020F0502020204030204" pitchFamily="34" charset="0"/>
              <a:ea typeface="Calibri" panose="020F0502020204030204" pitchFamily="34" charset="0"/>
            </a:endParaRPr>
          </a:p>
          <a:p>
            <a:pPr marL="0" indent="0">
              <a:buNone/>
            </a:pPr>
            <a:r>
              <a:rPr lang="en-CA" sz="2900" dirty="0">
                <a:effectLst/>
                <a:latin typeface="Calibri" panose="020F0502020204030204" pitchFamily="34" charset="0"/>
                <a:ea typeface="Calibri" panose="020F0502020204030204" pitchFamily="34" charset="0"/>
                <a:cs typeface="Calibri" panose="020F0502020204030204" pitchFamily="34" charset="0"/>
              </a:rPr>
              <a:t> </a:t>
            </a:r>
            <a:endParaRPr lang="en-CA" sz="2900" dirty="0">
              <a:effectLst/>
              <a:latin typeface="Calibri" panose="020F0502020204030204" pitchFamily="34" charset="0"/>
              <a:ea typeface="Calibri" panose="020F0502020204030204" pitchFamily="34" charset="0"/>
            </a:endParaRPr>
          </a:p>
          <a:p>
            <a:pPr marL="0" indent="0">
              <a:buNone/>
            </a:pPr>
            <a:r>
              <a:rPr lang="en-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7851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E03CC1-4645-E7A8-D87A-5BF0F6BA9248}"/>
              </a:ext>
            </a:extLst>
          </p:cNvPr>
          <p:cNvPicPr>
            <a:picLocks noChangeAspect="1"/>
          </p:cNvPicPr>
          <p:nvPr/>
        </p:nvPicPr>
        <p:blipFill rotWithShape="1">
          <a:blip r:embed="rId2"/>
          <a:srcRect t="1877" r="-1" b="3033"/>
          <a:stretch/>
        </p:blipFill>
        <p:spPr>
          <a:xfrm>
            <a:off x="240030" y="320040"/>
            <a:ext cx="8661654" cy="4303462"/>
          </a:xfrm>
          <a:prstGeom prst="rect">
            <a:avLst/>
          </a:prstGeom>
        </p:spPr>
      </p:pic>
      <p:sp>
        <p:nvSpPr>
          <p:cNvPr id="28" name="Rectangle 27">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8C35A5-CA2F-C4E4-FE1C-7C7A2E7B5F4B}"/>
              </a:ext>
            </a:extLst>
          </p:cNvPr>
          <p:cNvSpPr>
            <a:spLocks noGrp="1"/>
          </p:cNvSpPr>
          <p:nvPr>
            <p:ph type="title"/>
          </p:nvPr>
        </p:nvSpPr>
        <p:spPr>
          <a:xfrm>
            <a:off x="630936" y="5009083"/>
            <a:ext cx="2167128" cy="1345997"/>
          </a:xfrm>
        </p:spPr>
        <p:txBody>
          <a:bodyPr anchor="ctr">
            <a:normAutofit/>
          </a:bodyPr>
          <a:lstStyle/>
          <a:p>
            <a:r>
              <a:rPr lang="en-US" sz="2300">
                <a:solidFill>
                  <a:schemeClr val="bg1"/>
                </a:solidFill>
              </a:rPr>
              <a:t>Rally for Public Education </a:t>
            </a:r>
            <a:endParaRPr lang="en-CA" sz="2300">
              <a:solidFill>
                <a:schemeClr val="bg1"/>
              </a:solidFill>
            </a:endParaRPr>
          </a:p>
        </p:txBody>
      </p:sp>
      <p:cxnSp>
        <p:nvCxnSpPr>
          <p:cNvPr id="30" name="Straight Connector 29">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679AE48-EDC1-FDEE-F00D-73CF99F52029}"/>
              </a:ext>
            </a:extLst>
          </p:cNvPr>
          <p:cNvSpPr>
            <a:spLocks noGrp="1"/>
          </p:cNvSpPr>
          <p:nvPr>
            <p:ph idx="1"/>
          </p:nvPr>
        </p:nvSpPr>
        <p:spPr>
          <a:xfrm>
            <a:off x="3284982" y="5009083"/>
            <a:ext cx="5232654" cy="1345997"/>
          </a:xfrm>
        </p:spPr>
        <p:txBody>
          <a:bodyPr anchor="ctr">
            <a:normAutofit/>
          </a:bodyPr>
          <a:lstStyle/>
          <a:p>
            <a:pPr marL="0" indent="0">
              <a:buNone/>
            </a:pPr>
            <a:r>
              <a:rPr lang="en-CA" sz="1500">
                <a:solidFill>
                  <a:schemeClr val="bg1"/>
                </a:solidFill>
                <a:effectLst/>
                <a:latin typeface="Calibri" panose="020F0502020204030204" pitchFamily="34" charset="0"/>
                <a:ea typeface="Calibri" panose="020F0502020204030204" pitchFamily="34" charset="0"/>
                <a:cs typeface="Calibri" panose="020F0502020204030204" pitchFamily="34" charset="0"/>
              </a:rPr>
              <a:t>Sign-making supplies will be available for you to make your own sign, or plan to pick up one of the Stand for Education lawn signs to hold during the rally. </a:t>
            </a:r>
            <a:endParaRPr lang="en-CA" sz="1500">
              <a:solidFill>
                <a:schemeClr val="bg1"/>
              </a:solidFill>
              <a:effectLst/>
              <a:latin typeface="Calibri" panose="020F0502020204030204" pitchFamily="34" charset="0"/>
              <a:ea typeface="Calibri" panose="020F0502020204030204" pitchFamily="34" charset="0"/>
            </a:endParaRPr>
          </a:p>
          <a:p>
            <a:pPr marL="0" indent="0">
              <a:buNone/>
            </a:pPr>
            <a:r>
              <a:rPr lang="en-CA" sz="15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CA" sz="1500">
              <a:solidFill>
                <a:schemeClr val="bg1"/>
              </a:solidFill>
              <a:effectLst/>
              <a:latin typeface="Calibri" panose="020F0502020204030204" pitchFamily="34" charset="0"/>
              <a:ea typeface="Calibri" panose="020F0502020204030204" pitchFamily="34" charset="0"/>
            </a:endParaRPr>
          </a:p>
          <a:p>
            <a:pPr marL="0" indent="0">
              <a:buNone/>
            </a:pPr>
            <a:r>
              <a:rPr lang="en-CA" sz="15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CA" sz="150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4459203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0B6BC24-3EFB-ACBB-6972-2EF8144C1106}"/>
              </a:ext>
            </a:extLst>
          </p:cNvPr>
          <p:cNvPicPr>
            <a:picLocks noGrp="1" noChangeAspect="1"/>
          </p:cNvPicPr>
          <p:nvPr>
            <p:ph idx="1"/>
          </p:nvPr>
        </p:nvPicPr>
        <p:blipFill>
          <a:blip r:embed="rId2"/>
          <a:stretch>
            <a:fillRect/>
          </a:stretch>
        </p:blipFill>
        <p:spPr>
          <a:xfrm>
            <a:off x="3575050" y="2867205"/>
            <a:ext cx="5111750" cy="1804627"/>
          </a:xfrm>
          <a:prstGeom prst="rect">
            <a:avLst/>
          </a:prstGeom>
        </p:spPr>
      </p:pic>
      <p:sp>
        <p:nvSpPr>
          <p:cNvPr id="7" name="Text Placeholder 6">
            <a:extLst>
              <a:ext uri="{FF2B5EF4-FFF2-40B4-BE49-F238E27FC236}">
                <a16:creationId xmlns:a16="http://schemas.microsoft.com/office/drawing/2014/main" id="{F38F7911-2777-E98E-E93B-D78A8C249496}"/>
              </a:ext>
            </a:extLst>
          </p:cNvPr>
          <p:cNvSpPr>
            <a:spLocks noGrp="1"/>
          </p:cNvSpPr>
          <p:nvPr>
            <p:ph type="body" sz="half" idx="2"/>
          </p:nvPr>
        </p:nvSpPr>
        <p:spPr>
          <a:xfrm>
            <a:off x="351853" y="1576362"/>
            <a:ext cx="3008313" cy="3705275"/>
          </a:xfrm>
        </p:spPr>
        <p:txBody>
          <a:bodyPr>
            <a:normAutofit fontScale="92500"/>
          </a:bodyPr>
          <a:lstStyle/>
          <a:p>
            <a:r>
              <a:rPr lang="en-CA" sz="1800" b="1" dirty="0">
                <a:effectLst/>
                <a:latin typeface="Calibri" panose="020F0502020204030204" pitchFamily="34" charset="0"/>
                <a:ea typeface="Calibri" panose="020F0502020204030204" pitchFamily="34" charset="0"/>
              </a:rPr>
              <a:t>Rally program begins at 1 p.m.</a:t>
            </a:r>
            <a:br>
              <a:rPr lang="en-CA" sz="1800" dirty="0">
                <a:effectLst/>
                <a:latin typeface="Calibri" panose="020F0502020204030204" pitchFamily="34" charset="0"/>
                <a:ea typeface="Calibri" panose="020F0502020204030204" pitchFamily="34" charset="0"/>
                <a:cs typeface="Calibri" panose="020F0502020204030204" pitchFamily="34" charset="0"/>
              </a:rPr>
            </a:br>
            <a:r>
              <a:rPr lang="en-CA" sz="1800" dirty="0">
                <a:effectLst/>
                <a:latin typeface="Calibri" panose="020F0502020204030204" pitchFamily="34" charset="0"/>
                <a:ea typeface="Calibri" panose="020F0502020204030204" pitchFamily="34" charset="0"/>
                <a:cs typeface="Calibri" panose="020F0502020204030204" pitchFamily="34" charset="0"/>
              </a:rPr>
              <a:t>The official program will run from 1 to 2 p.m. on the north side of the legislature building.</a:t>
            </a:r>
            <a:endParaRPr lang="en-CA"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cs typeface="Calibri" panose="020F0502020204030204" pitchFamily="34" charset="0"/>
              </a:rPr>
              <a:t>There will be inspiring speakers, great musicians and dynamic poets who will amplify the voices of teachers, parents and all those who are advocating for public education and the future of our children. </a:t>
            </a:r>
            <a:endParaRPr lang="en-CA"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endParaRPr lang="en-CA" dirty="0"/>
          </a:p>
        </p:txBody>
      </p:sp>
      <p:pic>
        <p:nvPicPr>
          <p:cNvPr id="9" name="Content Placeholder 4">
            <a:extLst>
              <a:ext uri="{FF2B5EF4-FFF2-40B4-BE49-F238E27FC236}">
                <a16:creationId xmlns:a16="http://schemas.microsoft.com/office/drawing/2014/main" id="{0091D076-A36E-B78F-9C51-508482600D8D}"/>
              </a:ext>
            </a:extLst>
          </p:cNvPr>
          <p:cNvPicPr>
            <a:picLocks noChangeAspect="1"/>
          </p:cNvPicPr>
          <p:nvPr/>
        </p:nvPicPr>
        <p:blipFill rotWithShape="1">
          <a:blip r:embed="rId3"/>
          <a:srcRect l="13453" r="-1" b="-1"/>
          <a:stretch/>
        </p:blipFill>
        <p:spPr>
          <a:xfrm>
            <a:off x="3575050" y="1700808"/>
            <a:ext cx="5326634" cy="3066710"/>
          </a:xfrm>
          <a:prstGeom prst="rect">
            <a:avLst/>
          </a:prstGeom>
        </p:spPr>
      </p:pic>
    </p:spTree>
    <p:extLst>
      <p:ext uri="{BB962C8B-B14F-4D97-AF65-F5344CB8AC3E}">
        <p14:creationId xmlns:p14="http://schemas.microsoft.com/office/powerpoint/2010/main" val="253519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wearing glasses&#10;&#10;Description automatically generated with low confidence">
            <a:extLst>
              <a:ext uri="{FF2B5EF4-FFF2-40B4-BE49-F238E27FC236}">
                <a16:creationId xmlns:a16="http://schemas.microsoft.com/office/drawing/2014/main" id="{D4664CD5-0611-D8E4-EBAF-2BE0E46A64E7}"/>
              </a:ext>
            </a:extLst>
          </p:cNvPr>
          <p:cNvPicPr>
            <a:picLocks noGrp="1" noChangeAspect="1"/>
          </p:cNvPicPr>
          <p:nvPr>
            <p:ph idx="1"/>
          </p:nvPr>
        </p:nvPicPr>
        <p:blipFill rotWithShape="1">
          <a:blip r:embed="rId2"/>
          <a:srcRect t="19668" r="1" b="47169"/>
          <a:stretch/>
        </p:blipFill>
        <p:spPr>
          <a:xfrm>
            <a:off x="240030" y="320040"/>
            <a:ext cx="8661654" cy="4303462"/>
          </a:xfrm>
          <a:prstGeom prst="rect">
            <a:avLst/>
          </a:prstGeom>
        </p:spPr>
      </p:pic>
      <p:sp>
        <p:nvSpPr>
          <p:cNvPr id="1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49119A-2710-2758-DE9B-CDFCC5959C07}"/>
              </a:ext>
            </a:extLst>
          </p:cNvPr>
          <p:cNvSpPr>
            <a:spLocks noGrp="1"/>
          </p:cNvSpPr>
          <p:nvPr>
            <p:ph type="title"/>
          </p:nvPr>
        </p:nvSpPr>
        <p:spPr>
          <a:xfrm>
            <a:off x="630936" y="5009083"/>
            <a:ext cx="2167128" cy="1345997"/>
          </a:xfrm>
        </p:spPr>
        <p:txBody>
          <a:bodyPr vert="horz" lIns="91440" tIns="45720" rIns="91440" bIns="45720" rtlCol="0" anchor="ctr">
            <a:normAutofit/>
          </a:bodyPr>
          <a:lstStyle/>
          <a:p>
            <a:pPr>
              <a:lnSpc>
                <a:spcPct val="90000"/>
              </a:lnSpc>
            </a:pPr>
            <a:r>
              <a:rPr lang="en-US" sz="2300" dirty="0">
                <a:solidFill>
                  <a:schemeClr val="bg1"/>
                </a:solidFill>
                <a:latin typeface="+mj-lt"/>
                <a:cs typeface="+mj-cs"/>
              </a:rPr>
              <a:t>Rally for Public Education</a:t>
            </a: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5B3EB6F-7E58-49C6-1F33-539FEBAA51E3}"/>
              </a:ext>
            </a:extLst>
          </p:cNvPr>
          <p:cNvSpPr>
            <a:spLocks noGrp="1"/>
          </p:cNvSpPr>
          <p:nvPr>
            <p:ph type="body" sz="half" idx="2"/>
          </p:nvPr>
        </p:nvSpPr>
        <p:spPr>
          <a:xfrm>
            <a:off x="3284982" y="5009083"/>
            <a:ext cx="5232654" cy="1345997"/>
          </a:xfrm>
        </p:spPr>
        <p:txBody>
          <a:bodyPr vert="horz" lIns="91440" tIns="45720" rIns="91440" bIns="45720" rtlCol="0" anchor="ctr">
            <a:normAutofit lnSpcReduction="10000"/>
          </a:bodyPr>
          <a:lstStyle/>
          <a:p>
            <a:pPr>
              <a:lnSpc>
                <a:spcPct val="90000"/>
              </a:lnSpc>
            </a:pPr>
            <a:r>
              <a:rPr lang="en-CA" sz="2400" dirty="0">
                <a:solidFill>
                  <a:schemeClr val="bg1"/>
                </a:solidFill>
                <a:effectLst/>
                <a:latin typeface="Calibri" panose="020F0502020204030204" pitchFamily="34" charset="0"/>
                <a:ea typeface="Calibri" panose="020F0502020204030204" pitchFamily="34" charset="0"/>
              </a:rPr>
              <a:t>The event will be hosted by Dr. Carla Peck, a prominent champion of public education and University of Alberta professor. </a:t>
            </a:r>
            <a:endParaRPr lang="en-US" sz="1800" dirty="0">
              <a:solidFill>
                <a:schemeClr val="bg1"/>
              </a:solidFill>
              <a:latin typeface="+mn-lt"/>
              <a:cs typeface="+mn-cs"/>
            </a:endParaRPr>
          </a:p>
        </p:txBody>
      </p:sp>
    </p:spTree>
    <p:extLst>
      <p:ext uri="{BB962C8B-B14F-4D97-AF65-F5344CB8AC3E}">
        <p14:creationId xmlns:p14="http://schemas.microsoft.com/office/powerpoint/2010/main" val="126763453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1BFD08F-8566-7037-EC08-08FC2E5D8029}"/>
              </a:ext>
            </a:extLst>
          </p:cNvPr>
          <p:cNvSpPr txBox="1"/>
          <p:nvPr/>
        </p:nvSpPr>
        <p:spPr>
          <a:xfrm>
            <a:off x="251522" y="343454"/>
            <a:ext cx="4076582" cy="6469922"/>
          </a:xfrm>
          <a:prstGeom prst="rect">
            <a:avLst/>
          </a:prstGeom>
        </p:spPr>
        <p:txBody>
          <a:bodyPr vert="horz" lIns="91440" tIns="45720" rIns="91440" bIns="45720" rtlCol="0">
            <a:normAutofit/>
          </a:bodyPr>
          <a:lstStyle/>
          <a:p>
            <a:pPr>
              <a:lnSpc>
                <a:spcPct val="90000"/>
              </a:lnSpc>
              <a:spcAft>
                <a:spcPts val="600"/>
              </a:spcAft>
            </a:pPr>
            <a:r>
              <a:rPr lang="en-US" sz="3600" b="1" dirty="0">
                <a:effectLst/>
              </a:rPr>
              <a:t>Getting to the rally</a:t>
            </a:r>
          </a:p>
          <a:p>
            <a:pPr>
              <a:lnSpc>
                <a:spcPct val="90000"/>
              </a:lnSpc>
              <a:spcAft>
                <a:spcPts val="600"/>
              </a:spcAft>
            </a:pPr>
            <a:endParaRPr lang="en-US" sz="900" b="1" dirty="0"/>
          </a:p>
          <a:p>
            <a:pPr>
              <a:lnSpc>
                <a:spcPct val="90000"/>
              </a:lnSpc>
              <a:spcAft>
                <a:spcPts val="600"/>
              </a:spcAft>
            </a:pPr>
            <a:r>
              <a:rPr lang="en-US" sz="1600" dirty="0">
                <a:effectLst/>
              </a:rPr>
              <a:t>Various ATA locals around the province are arranging charter buses to travel to Edmonton on Oct. 22.</a:t>
            </a:r>
          </a:p>
          <a:p>
            <a:pPr>
              <a:lnSpc>
                <a:spcPct val="90000"/>
              </a:lnSpc>
              <a:spcAft>
                <a:spcPts val="600"/>
              </a:spcAft>
            </a:pPr>
            <a:r>
              <a:rPr lang="en-US" sz="1600" dirty="0">
                <a:effectLst/>
              </a:rPr>
              <a:t>Teachers and parents (with children) are welcome to sign up to ride on one of these buses by visiting the appropriate Eventbrite page. </a:t>
            </a:r>
          </a:p>
          <a:p>
            <a:pPr>
              <a:lnSpc>
                <a:spcPct val="90000"/>
              </a:lnSpc>
              <a:spcAft>
                <a:spcPts val="600"/>
              </a:spcAft>
            </a:pPr>
            <a:r>
              <a:rPr lang="en-US" sz="1600" i="1" dirty="0">
                <a:effectLst/>
              </a:rPr>
              <a:t> </a:t>
            </a:r>
            <a:endParaRPr lang="en-US" sz="1600" dirty="0">
              <a:effectLst/>
            </a:endParaRPr>
          </a:p>
          <a:p>
            <a:pPr>
              <a:lnSpc>
                <a:spcPct val="90000"/>
              </a:lnSpc>
              <a:spcAft>
                <a:spcPts val="600"/>
              </a:spcAft>
            </a:pPr>
            <a:r>
              <a:rPr lang="en-US" sz="1200" i="0" dirty="0">
                <a:effectLst/>
              </a:rPr>
              <a:t>Calgary Catholic Teachers Local 55</a:t>
            </a:r>
            <a:endParaRPr lang="en-US" sz="1200" dirty="0">
              <a:effectLst/>
            </a:endParaRPr>
          </a:p>
          <a:p>
            <a:pPr>
              <a:lnSpc>
                <a:spcPct val="90000"/>
              </a:lnSpc>
              <a:spcAft>
                <a:spcPts val="600"/>
              </a:spcAft>
            </a:pPr>
            <a:r>
              <a:rPr lang="en-US" sz="1200" i="0" dirty="0">
                <a:effectLst/>
              </a:rPr>
              <a:t>https://www.eventbrite.ca/e/423865943447</a:t>
            </a:r>
            <a:endParaRPr lang="en-US" sz="1200" dirty="0">
              <a:effectLst/>
            </a:endParaRPr>
          </a:p>
          <a:p>
            <a:pPr>
              <a:lnSpc>
                <a:spcPct val="90000"/>
              </a:lnSpc>
              <a:spcAft>
                <a:spcPts val="600"/>
              </a:spcAft>
            </a:pPr>
            <a:r>
              <a:rPr lang="en-US" sz="1200" i="0" dirty="0">
                <a:effectLst/>
              </a:rPr>
              <a:t> </a:t>
            </a:r>
            <a:endParaRPr lang="en-US" sz="1200" dirty="0">
              <a:effectLst/>
            </a:endParaRPr>
          </a:p>
          <a:p>
            <a:pPr>
              <a:lnSpc>
                <a:spcPct val="90000"/>
              </a:lnSpc>
              <a:spcAft>
                <a:spcPts val="600"/>
              </a:spcAft>
            </a:pPr>
            <a:r>
              <a:rPr lang="en-US" sz="1200" i="0" dirty="0">
                <a:effectLst/>
              </a:rPr>
              <a:t>Calgary Public Teachers Local 38 </a:t>
            </a:r>
            <a:endParaRPr lang="en-US" sz="1200" dirty="0">
              <a:effectLst/>
            </a:endParaRPr>
          </a:p>
          <a:p>
            <a:pPr>
              <a:lnSpc>
                <a:spcPct val="90000"/>
              </a:lnSpc>
              <a:spcAft>
                <a:spcPts val="600"/>
              </a:spcAft>
            </a:pPr>
            <a:r>
              <a:rPr lang="en-US" sz="1200" i="0" dirty="0">
                <a:effectLst/>
              </a:rPr>
              <a:t>https://www.eventbrite.ca/e/stand-for-public-education-rally-tickets-422924818517</a:t>
            </a:r>
            <a:endParaRPr lang="en-US" sz="1200" dirty="0">
              <a:effectLst/>
            </a:endParaRPr>
          </a:p>
          <a:p>
            <a:pPr>
              <a:lnSpc>
                <a:spcPct val="90000"/>
              </a:lnSpc>
              <a:spcAft>
                <a:spcPts val="600"/>
              </a:spcAft>
            </a:pPr>
            <a:r>
              <a:rPr lang="en-US" sz="1200" i="0" dirty="0">
                <a:effectLst/>
              </a:rPr>
              <a:t> </a:t>
            </a:r>
            <a:endParaRPr lang="en-US" sz="1200" dirty="0">
              <a:effectLst/>
            </a:endParaRPr>
          </a:p>
          <a:p>
            <a:pPr>
              <a:lnSpc>
                <a:spcPct val="90000"/>
              </a:lnSpc>
              <a:spcAft>
                <a:spcPts val="600"/>
              </a:spcAft>
            </a:pPr>
            <a:r>
              <a:rPr lang="en-US" sz="1200" i="0" dirty="0">
                <a:effectLst/>
              </a:rPr>
              <a:t>Other locals </a:t>
            </a:r>
            <a:endParaRPr lang="en-US" sz="1200" dirty="0">
              <a:effectLst/>
            </a:endParaRPr>
          </a:p>
          <a:p>
            <a:pPr>
              <a:lnSpc>
                <a:spcPct val="90000"/>
              </a:lnSpc>
              <a:spcAft>
                <a:spcPts val="600"/>
              </a:spcAft>
            </a:pPr>
            <a:r>
              <a:rPr lang="en-US" sz="1200" u="sng" dirty="0">
                <a:effectLst/>
                <a:hlinkClick r:id="rId2"/>
              </a:rPr>
              <a:t>https://www.eventbrite.ca/e/stand-for-education-public-rally-charter-bus-registration-tickets-420534749757</a:t>
            </a:r>
            <a:endParaRPr lang="en-US" sz="1200" dirty="0">
              <a:effectLst/>
            </a:endParaRPr>
          </a:p>
          <a:p>
            <a:pPr>
              <a:lnSpc>
                <a:spcPct val="90000"/>
              </a:lnSpc>
              <a:spcAft>
                <a:spcPts val="600"/>
              </a:spcAft>
            </a:pPr>
            <a:r>
              <a:rPr lang="en-US" sz="900" dirty="0">
                <a:effectLst/>
              </a:rPr>
              <a:t> </a:t>
            </a:r>
          </a:p>
          <a:p>
            <a:pPr algn="ctr">
              <a:lnSpc>
                <a:spcPct val="90000"/>
              </a:lnSpc>
              <a:spcAft>
                <a:spcPts val="600"/>
              </a:spcAft>
            </a:pPr>
            <a:r>
              <a:rPr lang="en-US" dirty="0">
                <a:effectLst/>
              </a:rPr>
              <a:t>Buses will arrive at the legislature between noon and 12:30 p.m</a:t>
            </a:r>
            <a:r>
              <a:rPr lang="en-US" sz="900" dirty="0">
                <a:effectLst/>
              </a:rPr>
              <a:t>. </a:t>
            </a:r>
          </a:p>
        </p:txBody>
      </p:sp>
      <p:cxnSp>
        <p:nvCxnSpPr>
          <p:cNvPr id="17" name="Straight Connector 16">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11653F-75AE-4CA5-2645-11A537D4F12E}"/>
              </a:ext>
            </a:extLst>
          </p:cNvPr>
          <p:cNvPicPr>
            <a:picLocks noChangeAspect="1"/>
          </p:cNvPicPr>
          <p:nvPr/>
        </p:nvPicPr>
        <p:blipFill rotWithShape="1">
          <a:blip r:embed="rId3"/>
          <a:srcRect l="12737" r="4700" b="1"/>
          <a:stretch/>
        </p:blipFill>
        <p:spPr>
          <a:xfrm>
            <a:off x="5113708" y="343454"/>
            <a:ext cx="3640264" cy="2934000"/>
          </a:xfrm>
          <a:prstGeom prst="rect">
            <a:avLst/>
          </a:prstGeom>
        </p:spPr>
      </p:pic>
      <p:pic>
        <p:nvPicPr>
          <p:cNvPr id="8" name="Picture 7">
            <a:extLst>
              <a:ext uri="{FF2B5EF4-FFF2-40B4-BE49-F238E27FC236}">
                <a16:creationId xmlns:a16="http://schemas.microsoft.com/office/drawing/2014/main" id="{197DE6DA-959C-7556-6B74-472BBE90B326}"/>
              </a:ext>
            </a:extLst>
          </p:cNvPr>
          <p:cNvPicPr>
            <a:picLocks noChangeAspect="1"/>
          </p:cNvPicPr>
          <p:nvPr/>
        </p:nvPicPr>
        <p:blipFill rotWithShape="1">
          <a:blip r:embed="rId4"/>
          <a:srcRect l="2567" r="14947" b="3"/>
          <a:stretch/>
        </p:blipFill>
        <p:spPr>
          <a:xfrm>
            <a:off x="5113708" y="3597883"/>
            <a:ext cx="3640264" cy="2936699"/>
          </a:xfrm>
          <a:prstGeom prst="rect">
            <a:avLst/>
          </a:prstGeom>
        </p:spPr>
      </p:pic>
    </p:spTree>
    <p:extLst>
      <p:ext uri="{BB962C8B-B14F-4D97-AF65-F5344CB8AC3E}">
        <p14:creationId xmlns:p14="http://schemas.microsoft.com/office/powerpoint/2010/main" val="36402389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D6BA8-3834-DBED-19CB-8EC93F9DF1E6}"/>
              </a:ext>
            </a:extLst>
          </p:cNvPr>
          <p:cNvPicPr>
            <a:picLocks noChangeAspect="1"/>
          </p:cNvPicPr>
          <p:nvPr/>
        </p:nvPicPr>
        <p:blipFill rotWithShape="1">
          <a:blip r:embed="rId2"/>
          <a:srcRect l="6425" r="4149" b="-2"/>
          <a:stretch/>
        </p:blipFill>
        <p:spPr>
          <a:xfrm>
            <a:off x="4511330" y="-1"/>
            <a:ext cx="4632671" cy="2937954"/>
          </a:xfrm>
          <a:prstGeom prst="rect">
            <a:avLst/>
          </a:prstGeom>
        </p:spPr>
      </p:pic>
      <p:pic>
        <p:nvPicPr>
          <p:cNvPr id="6" name="Picture 5">
            <a:extLst>
              <a:ext uri="{FF2B5EF4-FFF2-40B4-BE49-F238E27FC236}">
                <a16:creationId xmlns:a16="http://schemas.microsoft.com/office/drawing/2014/main" id="{EF2966A7-14FA-949C-FA7B-8D6403325534}"/>
              </a:ext>
            </a:extLst>
          </p:cNvPr>
          <p:cNvPicPr>
            <a:picLocks noChangeAspect="1"/>
          </p:cNvPicPr>
          <p:nvPr/>
        </p:nvPicPr>
        <p:blipFill rotWithShape="1">
          <a:blip r:embed="rId3"/>
          <a:srcRect r="-2" b="1675"/>
          <a:stretch/>
        </p:blipFill>
        <p:spPr>
          <a:xfrm>
            <a:off x="3152728" y="2937953"/>
            <a:ext cx="5991270" cy="3920047"/>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95F87C6-8FCF-2201-2ABC-9C3C2E2FC501}"/>
              </a:ext>
            </a:extLst>
          </p:cNvPr>
          <p:cNvSpPr txBox="1"/>
          <p:nvPr/>
        </p:nvSpPr>
        <p:spPr>
          <a:xfrm>
            <a:off x="323528" y="548681"/>
            <a:ext cx="3672408" cy="5628282"/>
          </a:xfrm>
          <a:prstGeom prst="rect">
            <a:avLst/>
          </a:prstGeom>
        </p:spPr>
        <p:txBody>
          <a:bodyPr vert="horz" lIns="91440" tIns="45720" rIns="91440" bIns="45720" rtlCol="0">
            <a:normAutofit/>
          </a:bodyPr>
          <a:lstStyle/>
          <a:p>
            <a:pPr>
              <a:lnSpc>
                <a:spcPct val="90000"/>
              </a:lnSpc>
              <a:spcAft>
                <a:spcPts val="600"/>
              </a:spcAft>
            </a:pPr>
            <a:r>
              <a:rPr lang="en-US" sz="1700" b="1" dirty="0">
                <a:effectLst/>
              </a:rPr>
              <a:t>There will be no parking available in downtown Edmonton</a:t>
            </a:r>
            <a:r>
              <a:rPr lang="en-US" sz="1700" dirty="0">
                <a:effectLst/>
              </a:rPr>
              <a:t>, as there is an Oilers' hockey game taking place that same afternoon.</a:t>
            </a:r>
          </a:p>
          <a:p>
            <a:pPr>
              <a:lnSpc>
                <a:spcPct val="90000"/>
              </a:lnSpc>
              <a:spcAft>
                <a:spcPts val="600"/>
              </a:spcAft>
            </a:pPr>
            <a:r>
              <a:rPr lang="en-US" sz="1700" i="0" dirty="0">
                <a:effectLst/>
              </a:rPr>
              <a:t> </a:t>
            </a:r>
            <a:endParaRPr lang="en-US" sz="1700" dirty="0">
              <a:effectLst/>
            </a:endParaRPr>
          </a:p>
          <a:p>
            <a:pPr>
              <a:lnSpc>
                <a:spcPct val="90000"/>
              </a:lnSpc>
              <a:spcAft>
                <a:spcPts val="600"/>
              </a:spcAft>
            </a:pPr>
            <a:r>
              <a:rPr lang="en-US" sz="1700" i="1" dirty="0">
                <a:effectLst/>
              </a:rPr>
              <a:t>For attendees who live in the Edmonton area, or who will be driving themselves, free park-and-ride buses will leave for the rally from four Edmonton locations between 11:15 a.m. and 12:15 p.m. See the back page for a map and details.</a:t>
            </a:r>
            <a:endParaRPr lang="en-US" sz="1700" dirty="0">
              <a:effectLst/>
            </a:endParaRPr>
          </a:p>
        </p:txBody>
      </p:sp>
    </p:spTree>
    <p:extLst>
      <p:ext uri="{BB962C8B-B14F-4D97-AF65-F5344CB8AC3E}">
        <p14:creationId xmlns:p14="http://schemas.microsoft.com/office/powerpoint/2010/main" val="229875989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F40F483-2008-4A79-B173-4A9DA0AC3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6623" y="-1"/>
            <a:ext cx="569713"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5" name="Freeform 7">
            <a:extLst>
              <a:ext uri="{FF2B5EF4-FFF2-40B4-BE49-F238E27FC236}">
                <a16:creationId xmlns:a16="http://schemas.microsoft.com/office/drawing/2014/main" id="{B14F32D1-131A-4E26-9F16-AF1A8F488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879652"/>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27" name="Freeform: Shape 26">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7601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erson wearing glasses and a suit&#10;&#10;Description automatically generated with low confidence">
            <a:extLst>
              <a:ext uri="{FF2B5EF4-FFF2-40B4-BE49-F238E27FC236}">
                <a16:creationId xmlns:a16="http://schemas.microsoft.com/office/drawing/2014/main" id="{AA1B9FFE-56E4-BB68-BD5C-98702015B88F}"/>
              </a:ext>
            </a:extLst>
          </p:cNvPr>
          <p:cNvPicPr>
            <a:picLocks noChangeAspect="1"/>
          </p:cNvPicPr>
          <p:nvPr/>
        </p:nvPicPr>
        <p:blipFill>
          <a:blip r:embed="rId2"/>
          <a:stretch>
            <a:fillRect/>
          </a:stretch>
        </p:blipFill>
        <p:spPr>
          <a:xfrm>
            <a:off x="487605" y="1209760"/>
            <a:ext cx="2862063" cy="4015762"/>
          </a:xfrm>
          <a:prstGeom prst="rect">
            <a:avLst/>
          </a:prstGeom>
        </p:spPr>
      </p:pic>
      <p:sp>
        <p:nvSpPr>
          <p:cNvPr id="29" name="Rectangle 8">
            <a:extLst>
              <a:ext uri="{FF2B5EF4-FFF2-40B4-BE49-F238E27FC236}">
                <a16:creationId xmlns:a16="http://schemas.microsoft.com/office/drawing/2014/main" id="{C1ED7A15-93F4-4241-81AA-1F6EDAE94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
            <a:ext cx="5465378"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26990EA6-648A-5D5F-942D-1F4343210552}"/>
              </a:ext>
            </a:extLst>
          </p:cNvPr>
          <p:cNvSpPr txBox="1"/>
          <p:nvPr/>
        </p:nvSpPr>
        <p:spPr>
          <a:xfrm>
            <a:off x="4164630" y="2435267"/>
            <a:ext cx="4380577" cy="308045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100" b="0" i="0" u="none" strike="noStrike" baseline="0">
                <a:solidFill>
                  <a:srgbClr val="FEFFFF"/>
                </a:solidFill>
              </a:rPr>
              <a:t>“This rally is our chance to create a new narrative about what we want to see for public education, now and in the future. This is our moment”  ATA president Jason Schilling. </a:t>
            </a:r>
            <a:endParaRPr lang="en-US" sz="2100">
              <a:solidFill>
                <a:srgbClr val="FEFFFF"/>
              </a:solidFill>
            </a:endParaRPr>
          </a:p>
        </p:txBody>
      </p:sp>
    </p:spTree>
    <p:extLst>
      <p:ext uri="{BB962C8B-B14F-4D97-AF65-F5344CB8AC3E}">
        <p14:creationId xmlns:p14="http://schemas.microsoft.com/office/powerpoint/2010/main" val="3236643191"/>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M-292-27_StandUpForEd_1024x762.pptx" id="{F48F27A1-2C61-47B5-BAE1-90620C0C92BC}" vid="{92DD8358-9A06-4623-8E64-27B34A90C6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ATA_PowerPoint_Template_StandUpForEd</Template>
  <TotalTime>64</TotalTime>
  <Words>528</Words>
  <Application>Microsoft Office PowerPoint</Application>
  <PresentationFormat>On-screen Show (4:3)</PresentationFormat>
  <Paragraphs>51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Tw Cen MT</vt:lpstr>
      <vt:lpstr>Office Theme</vt:lpstr>
      <vt:lpstr>PowerPoint Presentation</vt:lpstr>
      <vt:lpstr>PowerPoint Presentation</vt:lpstr>
      <vt:lpstr>Rally for Public Education </vt:lpstr>
      <vt:lpstr>Rally for Public Education </vt:lpstr>
      <vt:lpstr>PowerPoint Presentation</vt:lpstr>
      <vt:lpstr>Rally for Public Education</vt:lpstr>
      <vt:lpstr>PowerPoint Presentation</vt:lpstr>
      <vt:lpstr>PowerPoint Presentation</vt:lpstr>
      <vt:lpstr>PowerPoint Presentation</vt:lpstr>
      <vt:lpstr>What can you do?</vt:lpstr>
      <vt:lpstr>What can you do?</vt:lpstr>
      <vt:lpstr>What can you do?</vt:lpstr>
      <vt:lpstr>What can you do?</vt:lpstr>
      <vt:lpstr>What can you do?</vt:lpstr>
      <vt:lpstr>What can you do?</vt:lpstr>
      <vt:lpstr>For more information about the rally contact your Local President</vt:lpstr>
    </vt:vector>
  </TitlesOfParts>
  <Company>The Alberta Teachers'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Magnusson</dc:creator>
  <cp:lastModifiedBy>Kim Clement</cp:lastModifiedBy>
  <cp:revision>3</cp:revision>
  <dcterms:created xsi:type="dcterms:W3CDTF">2022-10-07T15:45:08Z</dcterms:created>
  <dcterms:modified xsi:type="dcterms:W3CDTF">2022-10-13T21:07:16Z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